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00" r:id="rId2"/>
    <p:sldId id="3657" r:id="rId3"/>
    <p:sldId id="3658" r:id="rId4"/>
    <p:sldId id="3668" r:id="rId5"/>
    <p:sldId id="3659" r:id="rId6"/>
    <p:sldId id="3660" r:id="rId7"/>
    <p:sldId id="3661" r:id="rId8"/>
    <p:sldId id="3663" r:id="rId9"/>
    <p:sldId id="3664" r:id="rId10"/>
    <p:sldId id="3647" r:id="rId11"/>
    <p:sldId id="3665" r:id="rId12"/>
    <p:sldId id="3666" r:id="rId13"/>
    <p:sldId id="3667" r:id="rId14"/>
    <p:sldId id="36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ACF30A-ED77-5541-7D66-8B2001230D62}" name="Alemayehu A. Ambel" initials="AAA" userId="S::aambel@worldbank.org::2117fa9d-6156-40d9-8868-c7a71f3e77a3" providerId="AD"/>
  <p188:author id="{E482A589-66A3-A7E7-0B8B-8746D4888305}" name="Talip Kilic" initials="TK" userId="S::tkilic@worldbank.org::9c761886-3370-4a99-8cb7-2a57ef5214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7F111-719F-4C03-B776-1270967E5CF9}" v="1812" dt="2024-01-29T00:37:16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80" autoAdjust="0"/>
  </p:normalViewPr>
  <p:slideViewPr>
    <p:cSldViewPr snapToGrid="0">
      <p:cViewPr>
        <p:scale>
          <a:sx n="55" d="100"/>
          <a:sy n="55" d="100"/>
        </p:scale>
        <p:origin x="10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mayehu A. Ambel" userId="2117fa9d-6156-40d9-8868-c7a71f3e77a3" providerId="ADAL" clId="{B707F111-719F-4C03-B776-1270967E5CF9}"/>
    <pc:docChg chg="undo custSel addSld delSld modSld sldOrd">
      <pc:chgData name="Alemayehu A. Ambel" userId="2117fa9d-6156-40d9-8868-c7a71f3e77a3" providerId="ADAL" clId="{B707F111-719F-4C03-B776-1270967E5CF9}" dt="2024-02-01T19:17:49.022" v="6693"/>
      <pc:docMkLst>
        <pc:docMk/>
      </pc:docMkLst>
      <pc:sldChg chg="modNotesTx">
        <pc:chgData name="Alemayehu A. Ambel" userId="2117fa9d-6156-40d9-8868-c7a71f3e77a3" providerId="ADAL" clId="{B707F111-719F-4C03-B776-1270967E5CF9}" dt="2024-01-29T00:01:43.022" v="6495" actId="20577"/>
        <pc:sldMkLst>
          <pc:docMk/>
          <pc:sldMk cId="3028127217" sldId="500"/>
        </pc:sldMkLst>
      </pc:sldChg>
      <pc:sldChg chg="addSp modSp mod modAnim modNotesTx">
        <pc:chgData name="Alemayehu A. Ambel" userId="2117fa9d-6156-40d9-8868-c7a71f3e77a3" providerId="ADAL" clId="{B707F111-719F-4C03-B776-1270967E5CF9}" dt="2024-01-28T23:59:31.774" v="6418" actId="5793"/>
        <pc:sldMkLst>
          <pc:docMk/>
          <pc:sldMk cId="3133126383" sldId="3647"/>
        </pc:sldMkLst>
        <pc:spChg chg="add mod">
          <ac:chgData name="Alemayehu A. Ambel" userId="2117fa9d-6156-40d9-8868-c7a71f3e77a3" providerId="ADAL" clId="{B707F111-719F-4C03-B776-1270967E5CF9}" dt="2024-01-25T21:06:48.335" v="301" actId="20577"/>
          <ac:spMkLst>
            <pc:docMk/>
            <pc:sldMk cId="3133126383" sldId="3647"/>
            <ac:spMk id="17" creationId="{3973070E-11AE-6B91-3D57-F7CC57D3AE8F}"/>
          </ac:spMkLst>
        </pc:spChg>
        <pc:spChg chg="add mod">
          <ac:chgData name="Alemayehu A. Ambel" userId="2117fa9d-6156-40d9-8868-c7a71f3e77a3" providerId="ADAL" clId="{B707F111-719F-4C03-B776-1270967E5CF9}" dt="2024-01-25T21:03:12.536" v="299" actId="207"/>
          <ac:spMkLst>
            <pc:docMk/>
            <pc:sldMk cId="3133126383" sldId="3647"/>
            <ac:spMk id="18" creationId="{04E2ADDF-7B2F-CC28-D2E4-8499C31CE535}"/>
          </ac:spMkLst>
        </pc:spChg>
        <pc:spChg chg="mod">
          <ac:chgData name="Alemayehu A. Ambel" userId="2117fa9d-6156-40d9-8868-c7a71f3e77a3" providerId="ADAL" clId="{B707F111-719F-4C03-B776-1270967E5CF9}" dt="2024-01-25T21:06:53.756" v="302" actId="1076"/>
          <ac:spMkLst>
            <pc:docMk/>
            <pc:sldMk cId="3133126383" sldId="3647"/>
            <ac:spMk id="19" creationId="{28CA94D5-0326-4A78-AB55-64FA6A782C24}"/>
          </ac:spMkLst>
        </pc:spChg>
        <pc:picChg chg="mod">
          <ac:chgData name="Alemayehu A. Ambel" userId="2117fa9d-6156-40d9-8868-c7a71f3e77a3" providerId="ADAL" clId="{B707F111-719F-4C03-B776-1270967E5CF9}" dt="2024-01-27T17:41:04.473" v="4631" actId="1076"/>
          <ac:picMkLst>
            <pc:docMk/>
            <pc:sldMk cId="3133126383" sldId="3647"/>
            <ac:picMk id="31" creationId="{EA2074F4-56FE-E1E4-1217-FC2B501B865B}"/>
          </ac:picMkLst>
        </pc:picChg>
      </pc:sldChg>
      <pc:sldChg chg="modSp mod ord modAnim delCm modNotesTx">
        <pc:chgData name="Alemayehu A. Ambel" userId="2117fa9d-6156-40d9-8868-c7a71f3e77a3" providerId="ADAL" clId="{B707F111-719F-4C03-B776-1270967E5CF9}" dt="2024-02-01T19:17:49.022" v="6693"/>
        <pc:sldMkLst>
          <pc:docMk/>
          <pc:sldMk cId="2856197935" sldId="3657"/>
        </pc:sldMkLst>
        <pc:spChg chg="mod">
          <ac:chgData name="Alemayehu A. Ambel" userId="2117fa9d-6156-40d9-8868-c7a71f3e77a3" providerId="ADAL" clId="{B707F111-719F-4C03-B776-1270967E5CF9}" dt="2024-01-27T00:21:16.595" v="1720" actId="1076"/>
          <ac:spMkLst>
            <pc:docMk/>
            <pc:sldMk cId="2856197935" sldId="3657"/>
            <ac:spMk id="2" creationId="{A062B7D2-EABF-313E-FCC9-1AF06E298943}"/>
          </ac:spMkLst>
        </pc:spChg>
        <pc:spChg chg="mod">
          <ac:chgData name="Alemayehu A. Ambel" userId="2117fa9d-6156-40d9-8868-c7a71f3e77a3" providerId="ADAL" clId="{B707F111-719F-4C03-B776-1270967E5CF9}" dt="2024-01-29T00:03:48.365" v="6506" actId="20577"/>
          <ac:spMkLst>
            <pc:docMk/>
            <pc:sldMk cId="2856197935" sldId="3657"/>
            <ac:spMk id="3" creationId="{2DB4719C-F778-BB46-219A-C747654E7216}"/>
          </ac:spMkLst>
        </pc:spChg>
      </pc:sldChg>
      <pc:sldChg chg="modSp mod modNotesTx">
        <pc:chgData name="Alemayehu A. Ambel" userId="2117fa9d-6156-40d9-8868-c7a71f3e77a3" providerId="ADAL" clId="{B707F111-719F-4C03-B776-1270967E5CF9}" dt="2024-01-29T00:01:25.500" v="6486" actId="12"/>
        <pc:sldMkLst>
          <pc:docMk/>
          <pc:sldMk cId="1901049137" sldId="3658"/>
        </pc:sldMkLst>
        <pc:spChg chg="mod">
          <ac:chgData name="Alemayehu A. Ambel" userId="2117fa9d-6156-40d9-8868-c7a71f3e77a3" providerId="ADAL" clId="{B707F111-719F-4C03-B776-1270967E5CF9}" dt="2024-01-27T00:21:48.025" v="1736" actId="20577"/>
          <ac:spMkLst>
            <pc:docMk/>
            <pc:sldMk cId="1901049137" sldId="3658"/>
            <ac:spMk id="2" creationId="{A95147C9-1740-976E-586B-DAE155EA52A5}"/>
          </ac:spMkLst>
        </pc:spChg>
      </pc:sldChg>
      <pc:sldChg chg="modSp mod modAnim modNotesTx">
        <pc:chgData name="Alemayehu A. Ambel" userId="2117fa9d-6156-40d9-8868-c7a71f3e77a3" providerId="ADAL" clId="{B707F111-719F-4C03-B776-1270967E5CF9}" dt="2024-01-29T00:00:58.941" v="6471" actId="20577"/>
        <pc:sldMkLst>
          <pc:docMk/>
          <pc:sldMk cId="3107641027" sldId="3659"/>
        </pc:sldMkLst>
        <pc:spChg chg="mod">
          <ac:chgData name="Alemayehu A. Ambel" userId="2117fa9d-6156-40d9-8868-c7a71f3e77a3" providerId="ADAL" clId="{B707F111-719F-4C03-B776-1270967E5CF9}" dt="2024-01-27T00:44:00.706" v="3493" actId="20577"/>
          <ac:spMkLst>
            <pc:docMk/>
            <pc:sldMk cId="3107641027" sldId="3659"/>
            <ac:spMk id="2" creationId="{204F1C6A-015D-5F29-90C0-83A5058E46ED}"/>
          </ac:spMkLst>
        </pc:spChg>
        <pc:spChg chg="mod">
          <ac:chgData name="Alemayehu A. Ambel" userId="2117fa9d-6156-40d9-8868-c7a71f3e77a3" providerId="ADAL" clId="{B707F111-719F-4C03-B776-1270967E5CF9}" dt="2024-01-28T12:48:38.623" v="4725" actId="12"/>
          <ac:spMkLst>
            <pc:docMk/>
            <pc:sldMk cId="3107641027" sldId="3659"/>
            <ac:spMk id="3" creationId="{D3497E96-6D3C-891D-94E0-277432FEB2E7}"/>
          </ac:spMkLst>
        </pc:spChg>
      </pc:sldChg>
      <pc:sldChg chg="delSp modSp mod delAnim modAnim delCm modNotesTx">
        <pc:chgData name="Alemayehu A. Ambel" userId="2117fa9d-6156-40d9-8868-c7a71f3e77a3" providerId="ADAL" clId="{B707F111-719F-4C03-B776-1270967E5CF9}" dt="2024-01-29T00:37:46.714" v="6574" actId="14100"/>
        <pc:sldMkLst>
          <pc:docMk/>
          <pc:sldMk cId="1696348843" sldId="3660"/>
        </pc:sldMkLst>
        <pc:spChg chg="mod">
          <ac:chgData name="Alemayehu A. Ambel" userId="2117fa9d-6156-40d9-8868-c7a71f3e77a3" providerId="ADAL" clId="{B707F111-719F-4C03-B776-1270967E5CF9}" dt="2024-01-27T00:44:17.189" v="3523" actId="6549"/>
          <ac:spMkLst>
            <pc:docMk/>
            <pc:sldMk cId="1696348843" sldId="3660"/>
            <ac:spMk id="2" creationId="{204F1C6A-015D-5F29-90C0-83A5058E46ED}"/>
          </ac:spMkLst>
        </pc:spChg>
        <pc:spChg chg="mod">
          <ac:chgData name="Alemayehu A. Ambel" userId="2117fa9d-6156-40d9-8868-c7a71f3e77a3" providerId="ADAL" clId="{B707F111-719F-4C03-B776-1270967E5CF9}" dt="2024-01-29T00:37:46.714" v="6574" actId="14100"/>
          <ac:spMkLst>
            <pc:docMk/>
            <pc:sldMk cId="1696348843" sldId="3660"/>
            <ac:spMk id="8" creationId="{953A76CB-72C9-D4C4-1573-0320F0E0E0D0}"/>
          </ac:spMkLst>
        </pc:spChg>
        <pc:spChg chg="del">
          <ac:chgData name="Alemayehu A. Ambel" userId="2117fa9d-6156-40d9-8868-c7a71f3e77a3" providerId="ADAL" clId="{B707F111-719F-4C03-B776-1270967E5CF9}" dt="2024-01-28T16:25:30.881" v="5177" actId="478"/>
          <ac:spMkLst>
            <pc:docMk/>
            <pc:sldMk cId="1696348843" sldId="3660"/>
            <ac:spMk id="10" creationId="{AD8A275D-8856-1E08-4774-A38EBA5B601F}"/>
          </ac:spMkLst>
        </pc:spChg>
        <pc:picChg chg="mod">
          <ac:chgData name="Alemayehu A. Ambel" userId="2117fa9d-6156-40d9-8868-c7a71f3e77a3" providerId="ADAL" clId="{B707F111-719F-4C03-B776-1270967E5CF9}" dt="2024-01-29T00:36:45.744" v="6568" actId="1076"/>
          <ac:picMkLst>
            <pc:docMk/>
            <pc:sldMk cId="1696348843" sldId="3660"/>
            <ac:picMk id="9" creationId="{E17C9843-BF45-8AF1-079D-45DDEFCDE969}"/>
          </ac:picMkLst>
        </pc:picChg>
        <pc:picChg chg="mod">
          <ac:chgData name="Alemayehu A. Ambel" userId="2117fa9d-6156-40d9-8868-c7a71f3e77a3" providerId="ADAL" clId="{B707F111-719F-4C03-B776-1270967E5CF9}" dt="2024-01-29T00:37:16.437" v="6573" actId="1076"/>
          <ac:picMkLst>
            <pc:docMk/>
            <pc:sldMk cId="1696348843" sldId="3660"/>
            <ac:picMk id="11" creationId="{1D23B68B-27A2-2028-5EEC-49FDC7B5EDBE}"/>
          </ac:picMkLst>
        </pc:picChg>
      </pc:sldChg>
      <pc:sldChg chg="modSp mod modAnim modNotesTx">
        <pc:chgData name="Alemayehu A. Ambel" userId="2117fa9d-6156-40d9-8868-c7a71f3e77a3" providerId="ADAL" clId="{B707F111-719F-4C03-B776-1270967E5CF9}" dt="2024-01-29T00:00:44.522" v="6454" actId="12"/>
        <pc:sldMkLst>
          <pc:docMk/>
          <pc:sldMk cId="1665507087" sldId="3661"/>
        </pc:sldMkLst>
        <pc:spChg chg="mod">
          <ac:chgData name="Alemayehu A. Ambel" userId="2117fa9d-6156-40d9-8868-c7a71f3e77a3" providerId="ADAL" clId="{B707F111-719F-4C03-B776-1270967E5CF9}" dt="2024-01-27T17:22:14.476" v="4490" actId="1076"/>
          <ac:spMkLst>
            <pc:docMk/>
            <pc:sldMk cId="1665507087" sldId="3661"/>
            <ac:spMk id="2" creationId="{204F1C6A-015D-5F29-90C0-83A5058E46ED}"/>
          </ac:spMkLst>
        </pc:spChg>
        <pc:spChg chg="mod">
          <ac:chgData name="Alemayehu A. Ambel" userId="2117fa9d-6156-40d9-8868-c7a71f3e77a3" providerId="ADAL" clId="{B707F111-719F-4C03-B776-1270967E5CF9}" dt="2024-01-28T17:51:36.343" v="6069" actId="20577"/>
          <ac:spMkLst>
            <pc:docMk/>
            <pc:sldMk cId="1665507087" sldId="3661"/>
            <ac:spMk id="8" creationId="{953A76CB-72C9-D4C4-1573-0320F0E0E0D0}"/>
          </ac:spMkLst>
        </pc:spChg>
        <pc:picChg chg="mod">
          <ac:chgData name="Alemayehu A. Ambel" userId="2117fa9d-6156-40d9-8868-c7a71f3e77a3" providerId="ADAL" clId="{B707F111-719F-4C03-B776-1270967E5CF9}" dt="2024-01-27T17:22:45.192" v="4497" actId="14100"/>
          <ac:picMkLst>
            <pc:docMk/>
            <pc:sldMk cId="1665507087" sldId="3661"/>
            <ac:picMk id="3" creationId="{680B1702-E62A-03B9-3D5C-F9DC55EC048B}"/>
          </ac:picMkLst>
        </pc:picChg>
      </pc:sldChg>
      <pc:sldChg chg="modSp mod modAnim delCm modNotesTx">
        <pc:chgData name="Alemayehu A. Ambel" userId="2117fa9d-6156-40d9-8868-c7a71f3e77a3" providerId="ADAL" clId="{B707F111-719F-4C03-B776-1270967E5CF9}" dt="2024-01-29T00:02:00.756" v="6505" actId="20577"/>
        <pc:sldMkLst>
          <pc:docMk/>
          <pc:sldMk cId="130750723" sldId="3663"/>
        </pc:sldMkLst>
        <pc:spChg chg="mod">
          <ac:chgData name="Alemayehu A. Ambel" userId="2117fa9d-6156-40d9-8868-c7a71f3e77a3" providerId="ADAL" clId="{B707F111-719F-4C03-B776-1270967E5CF9}" dt="2024-01-27T00:50:04.254" v="3566" actId="6549"/>
          <ac:spMkLst>
            <pc:docMk/>
            <pc:sldMk cId="130750723" sldId="3663"/>
            <ac:spMk id="2" creationId="{204F1C6A-015D-5F29-90C0-83A5058E46ED}"/>
          </ac:spMkLst>
        </pc:spChg>
        <pc:spChg chg="mod">
          <ac:chgData name="Alemayehu A. Ambel" userId="2117fa9d-6156-40d9-8868-c7a71f3e77a3" providerId="ADAL" clId="{B707F111-719F-4C03-B776-1270967E5CF9}" dt="2024-01-28T12:48:56.107" v="4726" actId="12"/>
          <ac:spMkLst>
            <pc:docMk/>
            <pc:sldMk cId="130750723" sldId="3663"/>
            <ac:spMk id="8" creationId="{953A76CB-72C9-D4C4-1573-0320F0E0E0D0}"/>
          </ac:spMkLst>
        </pc:spChg>
      </pc:sldChg>
      <pc:sldChg chg="addSp modSp mod modAnim delCm modNotesTx">
        <pc:chgData name="Alemayehu A. Ambel" userId="2117fa9d-6156-40d9-8868-c7a71f3e77a3" providerId="ADAL" clId="{B707F111-719F-4C03-B776-1270967E5CF9}" dt="2024-01-29T00:00:04.328" v="6437" actId="20577"/>
        <pc:sldMkLst>
          <pc:docMk/>
          <pc:sldMk cId="3494712193" sldId="3664"/>
        </pc:sldMkLst>
        <pc:spChg chg="mod">
          <ac:chgData name="Alemayehu A. Ambel" userId="2117fa9d-6156-40d9-8868-c7a71f3e77a3" providerId="ADAL" clId="{B707F111-719F-4C03-B776-1270967E5CF9}" dt="2024-01-27T00:51:00.430" v="3583" actId="6549"/>
          <ac:spMkLst>
            <pc:docMk/>
            <pc:sldMk cId="3494712193" sldId="3664"/>
            <ac:spMk id="2" creationId="{204F1C6A-015D-5F29-90C0-83A5058E46ED}"/>
          </ac:spMkLst>
        </pc:spChg>
        <pc:spChg chg="add mod">
          <ac:chgData name="Alemayehu A. Ambel" userId="2117fa9d-6156-40d9-8868-c7a71f3e77a3" providerId="ADAL" clId="{B707F111-719F-4C03-B776-1270967E5CF9}" dt="2024-01-25T22:15:09.011" v="627" actId="20577"/>
          <ac:spMkLst>
            <pc:docMk/>
            <pc:sldMk cId="3494712193" sldId="3664"/>
            <ac:spMk id="8" creationId="{51036B96-2B4C-F951-1217-54121AB15BBC}"/>
          </ac:spMkLst>
        </pc:spChg>
        <pc:spChg chg="add mod">
          <ac:chgData name="Alemayehu A. Ambel" userId="2117fa9d-6156-40d9-8868-c7a71f3e77a3" providerId="ADAL" clId="{B707F111-719F-4C03-B776-1270967E5CF9}" dt="2024-01-27T00:31:58.679" v="2622" actId="1076"/>
          <ac:spMkLst>
            <pc:docMk/>
            <pc:sldMk cId="3494712193" sldId="3664"/>
            <ac:spMk id="17" creationId="{FAED693D-E237-DA3A-D8D2-69548A4020A7}"/>
          </ac:spMkLst>
        </pc:spChg>
        <pc:spChg chg="add mod">
          <ac:chgData name="Alemayehu A. Ambel" userId="2117fa9d-6156-40d9-8868-c7a71f3e77a3" providerId="ADAL" clId="{B707F111-719F-4C03-B776-1270967E5CF9}" dt="2024-01-25T22:19:41.370" v="779" actId="6549"/>
          <ac:spMkLst>
            <pc:docMk/>
            <pc:sldMk cId="3494712193" sldId="3664"/>
            <ac:spMk id="18" creationId="{581849BF-ACAB-B75A-0AEE-BAD8FB5CAA92}"/>
          </ac:spMkLst>
        </pc:spChg>
        <pc:spChg chg="add mod">
          <ac:chgData name="Alemayehu A. Ambel" userId="2117fa9d-6156-40d9-8868-c7a71f3e77a3" providerId="ADAL" clId="{B707F111-719F-4C03-B776-1270967E5CF9}" dt="2024-01-28T17:57:38.115" v="6114" actId="14100"/>
          <ac:spMkLst>
            <pc:docMk/>
            <pc:sldMk cId="3494712193" sldId="3664"/>
            <ac:spMk id="19" creationId="{40BA5DF2-712F-83CA-3E9F-41019695C398}"/>
          </ac:spMkLst>
        </pc:spChg>
        <pc:spChg chg="add mod">
          <ac:chgData name="Alemayehu A. Ambel" userId="2117fa9d-6156-40d9-8868-c7a71f3e77a3" providerId="ADAL" clId="{B707F111-719F-4C03-B776-1270967E5CF9}" dt="2024-01-28T17:58:00.123" v="6127" actId="6549"/>
          <ac:spMkLst>
            <pc:docMk/>
            <pc:sldMk cId="3494712193" sldId="3664"/>
            <ac:spMk id="20" creationId="{6205F958-F844-FE1B-4EA9-5709ACC3239B}"/>
          </ac:spMkLst>
        </pc:spChg>
        <pc:spChg chg="add mod">
          <ac:chgData name="Alemayehu A. Ambel" userId="2117fa9d-6156-40d9-8868-c7a71f3e77a3" providerId="ADAL" clId="{B707F111-719F-4C03-B776-1270967E5CF9}" dt="2024-01-25T22:20:51.127" v="791" actId="1076"/>
          <ac:spMkLst>
            <pc:docMk/>
            <pc:sldMk cId="3494712193" sldId="3664"/>
            <ac:spMk id="21" creationId="{81A0E4F3-8BAC-8614-0A87-12F764B5D186}"/>
          </ac:spMkLst>
        </pc:spChg>
        <pc:spChg chg="add mod">
          <ac:chgData name="Alemayehu A. Ambel" userId="2117fa9d-6156-40d9-8868-c7a71f3e77a3" providerId="ADAL" clId="{B707F111-719F-4C03-B776-1270967E5CF9}" dt="2024-01-25T22:17:49.373" v="739" actId="20577"/>
          <ac:spMkLst>
            <pc:docMk/>
            <pc:sldMk cId="3494712193" sldId="3664"/>
            <ac:spMk id="22" creationId="{4538D3C3-50EC-FEBD-9FE1-139D0AE125E3}"/>
          </ac:spMkLst>
        </pc:spChg>
        <pc:spChg chg="add mod">
          <ac:chgData name="Alemayehu A. Ambel" userId="2117fa9d-6156-40d9-8868-c7a71f3e77a3" providerId="ADAL" clId="{B707F111-719F-4C03-B776-1270967E5CF9}" dt="2024-01-25T22:18:06.176" v="748" actId="1076"/>
          <ac:spMkLst>
            <pc:docMk/>
            <pc:sldMk cId="3494712193" sldId="3664"/>
            <ac:spMk id="23" creationId="{AF0B6066-AD87-7FFC-A771-D21A0363F4B9}"/>
          </ac:spMkLst>
        </pc:spChg>
        <pc:spChg chg="add mod">
          <ac:chgData name="Alemayehu A. Ambel" userId="2117fa9d-6156-40d9-8868-c7a71f3e77a3" providerId="ADAL" clId="{B707F111-719F-4C03-B776-1270967E5CF9}" dt="2024-01-25T22:18:42.759" v="775" actId="20577"/>
          <ac:spMkLst>
            <pc:docMk/>
            <pc:sldMk cId="3494712193" sldId="3664"/>
            <ac:spMk id="24" creationId="{FDCEE3BB-8D62-C3CC-6948-0925C37444D0}"/>
          </ac:spMkLst>
        </pc:spChg>
        <pc:spChg chg="add mod">
          <ac:chgData name="Alemayehu A. Ambel" userId="2117fa9d-6156-40d9-8868-c7a71f3e77a3" providerId="ADAL" clId="{B707F111-719F-4C03-B776-1270967E5CF9}" dt="2024-01-25T22:21:24.030" v="818" actId="20577"/>
          <ac:spMkLst>
            <pc:docMk/>
            <pc:sldMk cId="3494712193" sldId="3664"/>
            <ac:spMk id="25" creationId="{20C3231C-9F29-8229-62B1-B51D013920CE}"/>
          </ac:spMkLst>
        </pc:spChg>
        <pc:picChg chg="add mod">
          <ac:chgData name="Alemayehu A. Ambel" userId="2117fa9d-6156-40d9-8868-c7a71f3e77a3" providerId="ADAL" clId="{B707F111-719F-4C03-B776-1270967E5CF9}" dt="2024-01-25T16:22:29.848" v="287" actId="14100"/>
          <ac:picMkLst>
            <pc:docMk/>
            <pc:sldMk cId="3494712193" sldId="3664"/>
            <ac:picMk id="5" creationId="{7BC1C034-42E0-96C8-D4F7-A0588703D338}"/>
          </ac:picMkLst>
        </pc:picChg>
        <pc:picChg chg="add mod">
          <ac:chgData name="Alemayehu A. Ambel" userId="2117fa9d-6156-40d9-8868-c7a71f3e77a3" providerId="ADAL" clId="{B707F111-719F-4C03-B776-1270967E5CF9}" dt="2024-01-25T16:22:23.344" v="286" actId="14100"/>
          <ac:picMkLst>
            <pc:docMk/>
            <pc:sldMk cId="3494712193" sldId="3664"/>
            <ac:picMk id="6" creationId="{3A17B7BE-6D6D-DD54-75AE-81B71F4C40E4}"/>
          </ac:picMkLst>
        </pc:picChg>
        <pc:picChg chg="mod">
          <ac:chgData name="Alemayehu A. Ambel" userId="2117fa9d-6156-40d9-8868-c7a71f3e77a3" providerId="ADAL" clId="{B707F111-719F-4C03-B776-1270967E5CF9}" dt="2024-01-25T22:17:26.481" v="726" actId="1076"/>
          <ac:picMkLst>
            <pc:docMk/>
            <pc:sldMk cId="3494712193" sldId="3664"/>
            <ac:picMk id="9" creationId="{3E370A47-E6D4-36DF-F1C0-3A255F65DD07}"/>
          </ac:picMkLst>
        </pc:picChg>
        <pc:picChg chg="mod">
          <ac:chgData name="Alemayehu A. Ambel" userId="2117fa9d-6156-40d9-8868-c7a71f3e77a3" providerId="ADAL" clId="{B707F111-719F-4C03-B776-1270967E5CF9}" dt="2024-01-25T16:20:20.679" v="265" actId="1076"/>
          <ac:picMkLst>
            <pc:docMk/>
            <pc:sldMk cId="3494712193" sldId="3664"/>
            <ac:picMk id="12" creationId="{E7CA5022-41AF-4E18-6593-256357003B35}"/>
          </ac:picMkLst>
        </pc:picChg>
        <pc:picChg chg="mod">
          <ac:chgData name="Alemayehu A. Ambel" userId="2117fa9d-6156-40d9-8868-c7a71f3e77a3" providerId="ADAL" clId="{B707F111-719F-4C03-B776-1270967E5CF9}" dt="2024-01-25T21:02:35.699" v="297" actId="1076"/>
          <ac:picMkLst>
            <pc:docMk/>
            <pc:sldMk cId="3494712193" sldId="3664"/>
            <ac:picMk id="13" creationId="{6D851A59-15C9-486F-228C-7AB29B250C4F}"/>
          </ac:picMkLst>
        </pc:picChg>
        <pc:picChg chg="mod">
          <ac:chgData name="Alemayehu A. Ambel" userId="2117fa9d-6156-40d9-8868-c7a71f3e77a3" providerId="ADAL" clId="{B707F111-719F-4C03-B776-1270967E5CF9}" dt="2024-01-25T16:20:13.865" v="263" actId="1076"/>
          <ac:picMkLst>
            <pc:docMk/>
            <pc:sldMk cId="3494712193" sldId="3664"/>
            <ac:picMk id="14" creationId="{E863838E-80D6-7005-FCDA-C1772ADC73F2}"/>
          </ac:picMkLst>
        </pc:picChg>
        <pc:picChg chg="mod">
          <ac:chgData name="Alemayehu A. Ambel" userId="2117fa9d-6156-40d9-8868-c7a71f3e77a3" providerId="ADAL" clId="{B707F111-719F-4C03-B776-1270967E5CF9}" dt="2024-01-25T16:22:14.243" v="284" actId="1076"/>
          <ac:picMkLst>
            <pc:docMk/>
            <pc:sldMk cId="3494712193" sldId="3664"/>
            <ac:picMk id="15" creationId="{C0D060B9-05AD-8970-E2CF-EDBEB1609C03}"/>
          </ac:picMkLst>
        </pc:picChg>
        <pc:picChg chg="mod">
          <ac:chgData name="Alemayehu A. Ambel" userId="2117fa9d-6156-40d9-8868-c7a71f3e77a3" providerId="ADAL" clId="{B707F111-719F-4C03-B776-1270967E5CF9}" dt="2024-01-25T16:20:17.728" v="264" actId="1076"/>
          <ac:picMkLst>
            <pc:docMk/>
            <pc:sldMk cId="3494712193" sldId="3664"/>
            <ac:picMk id="16" creationId="{81F7678C-D816-CB7A-92D2-0FB765780F73}"/>
          </ac:picMkLst>
        </pc:picChg>
      </pc:sldChg>
      <pc:sldChg chg="modSp mod modAnim modNotesTx">
        <pc:chgData name="Alemayehu A. Ambel" userId="2117fa9d-6156-40d9-8868-c7a71f3e77a3" providerId="ADAL" clId="{B707F111-719F-4C03-B776-1270967E5CF9}" dt="2024-01-28T23:59:00.424" v="6404" actId="113"/>
        <pc:sldMkLst>
          <pc:docMk/>
          <pc:sldMk cId="1069972696" sldId="3665"/>
        </pc:sldMkLst>
        <pc:spChg chg="mod">
          <ac:chgData name="Alemayehu A. Ambel" userId="2117fa9d-6156-40d9-8868-c7a71f3e77a3" providerId="ADAL" clId="{B707F111-719F-4C03-B776-1270967E5CF9}" dt="2024-01-27T17:57:25.373" v="4643" actId="1076"/>
          <ac:spMkLst>
            <pc:docMk/>
            <pc:sldMk cId="1069972696" sldId="3665"/>
            <ac:spMk id="2" creationId="{EA9CF2F0-F0AC-093B-DC59-C23648B60171}"/>
          </ac:spMkLst>
        </pc:spChg>
        <pc:spChg chg="mod">
          <ac:chgData name="Alemayehu A. Ambel" userId="2117fa9d-6156-40d9-8868-c7a71f3e77a3" providerId="ADAL" clId="{B707F111-719F-4C03-B776-1270967E5CF9}" dt="2024-01-28T19:29:15.813" v="6129" actId="20577"/>
          <ac:spMkLst>
            <pc:docMk/>
            <pc:sldMk cId="1069972696" sldId="3665"/>
            <ac:spMk id="3" creationId="{A9577C0B-A283-02C0-643D-EC35140F2DDC}"/>
          </ac:spMkLst>
        </pc:spChg>
      </pc:sldChg>
      <pc:sldChg chg="modSp mod modAnim">
        <pc:chgData name="Alemayehu A. Ambel" userId="2117fa9d-6156-40d9-8868-c7a71f3e77a3" providerId="ADAL" clId="{B707F111-719F-4C03-B776-1270967E5CF9}" dt="2024-01-27T17:59:08.634" v="4650" actId="2711"/>
        <pc:sldMkLst>
          <pc:docMk/>
          <pc:sldMk cId="3699452518" sldId="3666"/>
        </pc:sldMkLst>
        <pc:spChg chg="mod">
          <ac:chgData name="Alemayehu A. Ambel" userId="2117fa9d-6156-40d9-8868-c7a71f3e77a3" providerId="ADAL" clId="{B707F111-719F-4C03-B776-1270967E5CF9}" dt="2024-01-27T17:58:44.551" v="4646" actId="1076"/>
          <ac:spMkLst>
            <pc:docMk/>
            <pc:sldMk cId="3699452518" sldId="3666"/>
            <ac:spMk id="2" creationId="{EA9CF2F0-F0AC-093B-DC59-C23648B60171}"/>
          </ac:spMkLst>
        </pc:spChg>
        <pc:spChg chg="mod">
          <ac:chgData name="Alemayehu A. Ambel" userId="2117fa9d-6156-40d9-8868-c7a71f3e77a3" providerId="ADAL" clId="{B707F111-719F-4C03-B776-1270967E5CF9}" dt="2024-01-27T17:59:08.634" v="4650" actId="2711"/>
          <ac:spMkLst>
            <pc:docMk/>
            <pc:sldMk cId="3699452518" sldId="3666"/>
            <ac:spMk id="3" creationId="{A9577C0B-A283-02C0-643D-EC35140F2DDC}"/>
          </ac:spMkLst>
        </pc:spChg>
      </pc:sldChg>
      <pc:sldChg chg="modSp mod modAnim modNotesTx">
        <pc:chgData name="Alemayehu A. Ambel" userId="2117fa9d-6156-40d9-8868-c7a71f3e77a3" providerId="ADAL" clId="{B707F111-719F-4C03-B776-1270967E5CF9}" dt="2024-01-28T12:49:24.690" v="4727" actId="12"/>
        <pc:sldMkLst>
          <pc:docMk/>
          <pc:sldMk cId="236638331" sldId="3667"/>
        </pc:sldMkLst>
        <pc:spChg chg="mod">
          <ac:chgData name="Alemayehu A. Ambel" userId="2117fa9d-6156-40d9-8868-c7a71f3e77a3" providerId="ADAL" clId="{B707F111-719F-4C03-B776-1270967E5CF9}" dt="2024-01-28T12:49:24.690" v="4727" actId="12"/>
          <ac:spMkLst>
            <pc:docMk/>
            <pc:sldMk cId="236638331" sldId="3667"/>
            <ac:spMk id="3" creationId="{A9577C0B-A283-02C0-643D-EC35140F2DDC}"/>
          </ac:spMkLst>
        </pc:spChg>
      </pc:sldChg>
      <pc:sldChg chg="modSp mod modAnim modNotesTx">
        <pc:chgData name="Alemayehu A. Ambel" userId="2117fa9d-6156-40d9-8868-c7a71f3e77a3" providerId="ADAL" clId="{B707F111-719F-4C03-B776-1270967E5CF9}" dt="2024-01-29T08:51:02.106" v="6691" actId="20577"/>
        <pc:sldMkLst>
          <pc:docMk/>
          <pc:sldMk cId="635492218" sldId="3668"/>
        </pc:sldMkLst>
        <pc:spChg chg="mod">
          <ac:chgData name="Alemayehu A. Ambel" userId="2117fa9d-6156-40d9-8868-c7a71f3e77a3" providerId="ADAL" clId="{B707F111-719F-4C03-B776-1270967E5CF9}" dt="2024-01-27T01:17:08.577" v="3697" actId="20577"/>
          <ac:spMkLst>
            <pc:docMk/>
            <pc:sldMk cId="635492218" sldId="3668"/>
            <ac:spMk id="2" creationId="{204F1C6A-015D-5F29-90C0-83A5058E46ED}"/>
          </ac:spMkLst>
        </pc:spChg>
        <pc:spChg chg="mod">
          <ac:chgData name="Alemayehu A. Ambel" userId="2117fa9d-6156-40d9-8868-c7a71f3e77a3" providerId="ADAL" clId="{B707F111-719F-4C03-B776-1270967E5CF9}" dt="2024-01-29T08:51:02.106" v="6691" actId="20577"/>
          <ac:spMkLst>
            <pc:docMk/>
            <pc:sldMk cId="635492218" sldId="3668"/>
            <ac:spMk id="3" creationId="{D3497E96-6D3C-891D-94E0-277432FEB2E7}"/>
          </ac:spMkLst>
        </pc:spChg>
      </pc:sldChg>
      <pc:sldChg chg="modSp add del mod modAnim">
        <pc:chgData name="Alemayehu A. Ambel" userId="2117fa9d-6156-40d9-8868-c7a71f3e77a3" providerId="ADAL" clId="{B707F111-719F-4C03-B776-1270967E5CF9}" dt="2024-01-25T22:25:28.973" v="897" actId="47"/>
        <pc:sldMkLst>
          <pc:docMk/>
          <pc:sldMk cId="1769785897" sldId="3669"/>
        </pc:sldMkLst>
        <pc:spChg chg="mod">
          <ac:chgData name="Alemayehu A. Ambel" userId="2117fa9d-6156-40d9-8868-c7a71f3e77a3" providerId="ADAL" clId="{B707F111-719F-4C03-B776-1270967E5CF9}" dt="2024-01-25T22:22:37.516" v="867" actId="20577"/>
          <ac:spMkLst>
            <pc:docMk/>
            <pc:sldMk cId="1769785897" sldId="3669"/>
            <ac:spMk id="2" creationId="{EA9CF2F0-F0AC-093B-DC59-C23648B60171}"/>
          </ac:spMkLst>
        </pc:spChg>
        <pc:spChg chg="mod">
          <ac:chgData name="Alemayehu A. Ambel" userId="2117fa9d-6156-40d9-8868-c7a71f3e77a3" providerId="ADAL" clId="{B707F111-719F-4C03-B776-1270967E5CF9}" dt="2024-01-25T22:24:03.212" v="896" actId="20577"/>
          <ac:spMkLst>
            <pc:docMk/>
            <pc:sldMk cId="1769785897" sldId="3669"/>
            <ac:spMk id="3" creationId="{A9577C0B-A283-02C0-643D-EC35140F2DDC}"/>
          </ac:spMkLst>
        </pc:spChg>
      </pc:sldChg>
      <pc:sldChg chg="add del">
        <pc:chgData name="Alemayehu A. Ambel" userId="2117fa9d-6156-40d9-8868-c7a71f3e77a3" providerId="ADAL" clId="{B707F111-719F-4C03-B776-1270967E5CF9}" dt="2024-01-25T22:03:16.391" v="488"/>
        <pc:sldMkLst>
          <pc:docMk/>
          <pc:sldMk cId="1411039239" sldId="36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40211-2B8F-42F8-9B4B-1D800A386AC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637BD-7BB5-48C2-A484-4F7DEC1A3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3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orldbank.org/opendata/using-geospatial-data-machine-learning-predict-water-quality-ethiopi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cb2422en/CB2422EN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</a:p>
          <a:p>
            <a:r>
              <a:rPr lang="en-US" dirty="0"/>
              <a:t>This presentation is about the ESPS data use. It was presented at the ESPS Dissemination Workshop in Addis Ababa on 26 January 2024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7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are over 560+ publications and these are just  a few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Ethiopia specific and cross-country studies.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Diverse and relevant topics  at national and global levels.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quality products in high impact journals.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Face-to-face and high frequency phone survey data integrated.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background figures  (without the added text labels) are front pages of those articles downloaded at different dates  in January 2024 by title search.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2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b="0" dirty="0"/>
              <a:t>Q</a:t>
            </a:r>
            <a:r>
              <a:rPr lang="en-US" dirty="0"/>
              <a:t>uotes taken from selected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91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8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2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cumulative download between 2013 and 2023 stood at over 21,000, with nearly 3K annual downloads in the recent years, translating to approximately 10 downloads per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6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</a:p>
          <a:p>
            <a:r>
              <a:rPr lang="en-US" dirty="0"/>
              <a:t>A few key examples of ESPS data use in official statistics and policy documents.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human capital /education projects are recently approved projects.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 development objectives of these projects are about improving learning and nutrition outcomes and equity at individual level.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Availability of individual level information in the ESPS data is key to measure the various indicators listed in these projects.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projects also used data from other surveys. However, ESPS data are also extensively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6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picture is the survey report’s front cover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chart is  from  </a:t>
            </a:r>
            <a:r>
              <a:rPr lang="en-US" dirty="0">
                <a:hlinkClick r:id="rId3"/>
              </a:rPr>
              <a:t>Using geospatial data &amp; machine learning to predict water quality in Ethiopia (worldbank.org)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picture is the project’s appraisal document front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8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 </a:t>
            </a:r>
          </a:p>
          <a:p>
            <a:r>
              <a:rPr lang="en-US" dirty="0">
                <a:hlinkClick r:id="rId3"/>
              </a:rPr>
              <a:t> Source: Ten years of the Ethiopian Agricultural Transformation Agency (fao.org)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1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studies are examples of recently published sector-specific and economy-wide assessment reports..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examples show how ESPS data are used in key economy wide and sector-specific assessments.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Some of the reports mentioned here also used other data sources in addition to ESPS data.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background figures (with out the added text labels) are front cover pages of those reports downloaded at different dates in January 2024 by title search.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637BD-7BB5-48C2-A484-4F7DEC1A35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D662-2399-4131-9AAF-40BB35891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00442-F2E8-4DD6-B806-F9AB1599F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50B81-8981-47FF-8059-489D00DA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3083C-481A-4F5A-BEEB-2819E482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FA0F4-B652-4AC9-836E-1222262A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52D3-4A45-47E4-AAA7-FD55EFE2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B967A-0769-42A5-BEB1-6A2929D52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2408-FF8A-4187-9E00-D35E9C9C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DE121-D486-4A4E-B70C-5F8FA059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00747-B2FF-4506-A0E9-48C878C0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2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D5E74-C630-43E2-B723-91CC5CBDC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199A9-1E96-40B0-A340-C15091FD6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DE99-11B5-4855-94C6-F1FC8A5B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9BFA-CA50-4838-9FDF-3EE50CDD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C7D4-B5D7-4725-B1EB-40C6BB6B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59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76D74A8-1E3C-A14B-BE17-9D0D30D22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B8FB08B-53F1-544D-8B69-8E737FFCD4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2000"/>
            <a:ext cx="12192000" cy="8509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7C5D328-769D-2448-A920-097A1742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6820093" cy="631786"/>
          </a:xfrm>
          <a:prstGeom prst="rect">
            <a:avLst/>
          </a:prstGeom>
        </p:spPr>
        <p:txBody>
          <a:bodyPr>
            <a:normAutofit/>
          </a:bodyPr>
          <a:lstStyle>
            <a:lvl1pPr fontAlgn="t">
              <a:defRPr sz="3800" b="0" i="0" baseline="0">
                <a:solidFill>
                  <a:srgbClr val="1386C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09FAA5-179B-1347-A74C-A87E604B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3" y="1783871"/>
            <a:ext cx="6820093" cy="35798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3C35A3-ED0A-5F4F-A9EC-0B38F3C2C4CD}"/>
              </a:ext>
            </a:extLst>
          </p:cNvPr>
          <p:cNvSpPr txBox="1"/>
          <p:nvPr userDrawn="1"/>
        </p:nvSpPr>
        <p:spPr>
          <a:xfrm>
            <a:off x="11610753" y="94129"/>
            <a:ext cx="304732" cy="303536"/>
          </a:xfrm>
          <a:prstGeom prst="rect">
            <a:avLst/>
          </a:prstGeom>
          <a:noFill/>
        </p:spPr>
        <p:txBody>
          <a:bodyPr wrap="square" lIns="0" tIns="72000" rIns="0" rtlCol="0">
            <a:spAutoFit/>
          </a:bodyPr>
          <a:lstStyle/>
          <a:p>
            <a:pPr algn="ctr"/>
            <a:fld id="{0680718C-DCE8-BF4F-AD34-D79E395C8F82}" type="slidenum">
              <a:rPr lang="it-IT" sz="12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it-IT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352A71-575A-8247-A379-8012B7AC21C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6436" y="6403277"/>
            <a:ext cx="6820093" cy="2658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8156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347">
          <p15:clr>
            <a:srgbClr val="FBAE40"/>
          </p15:clr>
        </p15:guide>
        <p15:guide id="3" orient="horz" pos="11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ith photo_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2736286"/>
            <a:ext cx="14706600" cy="718458"/>
          </a:xfrm>
          <a:prstGeom prst="rect">
            <a:avLst/>
          </a:prstGeom>
          <a:solidFill>
            <a:srgbClr val="1B8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1687" y="12720879"/>
            <a:ext cx="402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GEOREFERENCING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8448" y="12244263"/>
            <a:ext cx="2997200" cy="1231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884400" y="12732305"/>
            <a:ext cx="5486400" cy="718458"/>
          </a:xfrm>
          <a:prstGeom prst="rect">
            <a:avLst/>
          </a:prstGeom>
          <a:solidFill>
            <a:srgbClr val="AB3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3A2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87600" y="12869389"/>
            <a:ext cx="4071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GPS FOR AREA MEASUREMENT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26348" y="6381709"/>
            <a:ext cx="2340513" cy="30777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GPS FOR AREA MEASUREMET</a:t>
            </a:r>
          </a:p>
        </p:txBody>
      </p:sp>
    </p:spTree>
    <p:extLst>
      <p:ext uri="{BB962C8B-B14F-4D97-AF65-F5344CB8AC3E}">
        <p14:creationId xmlns:p14="http://schemas.microsoft.com/office/powerpoint/2010/main" val="287762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38A4-C640-424B-A837-D45F2DC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229D-272F-47CE-A8C7-86DE9C419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44817-A690-4E77-9D51-FD5BC4F7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F885E-F021-46A3-8FEA-E87C9F8D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14E3D-111B-41B3-82D1-316EE592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AB9B-BA37-4BBD-9AF5-36A51D8F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4EAC3-87CE-4057-8A8A-53FCE1FC5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D353-A360-42BF-AD02-7C1D8FE0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8037-8EC1-43C7-B990-F0625831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2D955-FF5F-4696-9AA9-33092B6A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49D4-0BE5-42EB-9613-C1967FA5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788B-FFC5-405F-8629-403C37785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178D2-4CE1-4A92-B401-60D8C653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661CB-7747-44C2-AB10-D769BDB3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1A17-3240-414D-8876-F7A361E0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79C55-53B3-4FB3-98B8-1D952872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D45-4729-4BF7-A809-9A53A025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F8D92-46AB-4344-B4D8-63819E765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2EBBB-3624-410D-9F45-950A4C49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4B09-8FB5-476B-B950-E20A98A1C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15A21-4DFA-442A-8E9A-B20B7467E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42828-A2A8-4266-A82E-9EB1E6E8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8485A-5EDF-4F51-9AB7-1C8DCC02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15642-23CE-4B32-BB9F-17E0EB85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2748-53FD-49F8-A9D3-FA38350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97CEE-7B77-4B94-8D02-89038917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C79EE-09EE-454A-A788-AD3EB40B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552BF-F36E-4516-B2F0-166A0547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3F7A7-9F90-42B7-9C0F-51B16638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876C9-BB23-46A8-A73C-A009ACA8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BC7DA-BA94-4997-8423-55A8CC5D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F20D-D2C6-4DBA-9483-C2C3D38F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E5B6-7F9F-47D8-9A3E-F43E92D7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0507-A54A-4F1F-9B51-923EB1990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06CA-A0AC-4DAB-A468-5397713A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EB1C-C1EA-496C-A5ED-9CE05096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C87AC-D930-42E5-AD0E-91BA52A6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30D-9AA3-4AEF-9EEA-760D87DF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72A6B-B434-402F-A41E-3D2DE341A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04785-5D83-4388-9D8E-33B298F5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FC6A3-BFC7-45D6-B704-5E9C63EC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6EE48-3532-4F02-B70B-F75F003F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DDEA-09E1-4A03-BB2D-427E3A80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4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82F71-B8FC-4258-A983-7059C34D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6029-6FD2-4F5A-A7A2-90E0970CD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2BE2-2A29-402E-9FBF-D3F2BD3D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EF9B-DF86-46D9-B946-A8F163477D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BA675-8362-4C30-88AF-AB1027AD4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820A-4C58-4BF3-A56A-8CFFCB4B4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B56C-F099-4774-A016-5D16F933B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hyperlink" Target="mailto:lsms@worldbank.org" TargetMode="Externa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">
            <a:extLst>
              <a:ext uri="{FF2B5EF4-FFF2-40B4-BE49-F238E27FC236}">
                <a16:creationId xmlns:a16="http://schemas.microsoft.com/office/drawing/2014/main" id="{7250D478-EFFF-4B8E-81B7-A4D208F90D61}"/>
              </a:ext>
            </a:extLst>
          </p:cNvPr>
          <p:cNvSpPr txBox="1">
            <a:spLocks/>
          </p:cNvSpPr>
          <p:nvPr/>
        </p:nvSpPr>
        <p:spPr>
          <a:xfrm>
            <a:off x="-1" y="602796"/>
            <a:ext cx="12192001" cy="303307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>
                <a:solidFill>
                  <a:srgbClr val="FFFFFF"/>
                </a:solidFill>
                <a:latin typeface="+mn-lt"/>
              </a:rPr>
              <a:t>Ethiopia Socioeconomic Panel Survey  </a:t>
            </a:r>
          </a:p>
          <a:p>
            <a:pPr algn="ctr"/>
            <a:endParaRPr lang="en-US" sz="1000" b="1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en-US" sz="1000" b="1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Data Use</a:t>
            </a:r>
          </a:p>
          <a:p>
            <a:pPr algn="ctr"/>
            <a:endParaRPr lang="en-US" sz="1000" b="1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en-US" sz="1000" b="1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en-US" sz="2600" b="1" dirty="0">
                <a:solidFill>
                  <a:srgbClr val="FFFFFF"/>
                </a:solidFill>
                <a:latin typeface="+mn-lt"/>
              </a:rPr>
              <a:t>January 26, 2024</a:t>
            </a:r>
          </a:p>
          <a:p>
            <a:pPr algn="ctr"/>
            <a:endParaRPr lang="en-US" sz="2600" b="1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en-US" sz="1000" b="1" dirty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en-US" sz="2600" b="1" dirty="0">
                <a:solidFill>
                  <a:srgbClr val="FFFFFF"/>
                </a:solidFill>
                <a:latin typeface="+mn-lt"/>
              </a:rPr>
              <a:t>Presented by Ethiopian Statistical Service (ESS) and </a:t>
            </a:r>
          </a:p>
          <a:p>
            <a:pPr algn="ctr"/>
            <a:r>
              <a:rPr lang="en-US" sz="2600" b="1" dirty="0">
                <a:solidFill>
                  <a:srgbClr val="FFFFFF"/>
                </a:solidFill>
                <a:latin typeface="+mn-lt"/>
              </a:rPr>
              <a:t>World Bank Living Standards Measurement Study (LSMS) Program</a:t>
            </a:r>
          </a:p>
          <a:p>
            <a:pPr algn="ctr"/>
            <a:endParaRPr lang="en-US" sz="2600" b="1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en-US" sz="2500" b="1" dirty="0">
              <a:solidFill>
                <a:srgbClr val="FFFFFF"/>
              </a:solidFill>
              <a:latin typeface="+mn-lt"/>
            </a:endParaRPr>
          </a:p>
          <a:p>
            <a:r>
              <a:rPr lang="en-US" sz="3000" b="1" dirty="0">
                <a:solidFill>
                  <a:srgbClr val="FFFFFF"/>
                </a:solidFill>
                <a:latin typeface="+mn-lt"/>
              </a:rPr>
              <a:t> </a:t>
            </a:r>
            <a:endParaRPr lang="en-US" sz="4000" b="1" dirty="0">
              <a:solidFill>
                <a:srgbClr val="FFFFFF"/>
              </a:solidFill>
              <a:latin typeface="+mn-lt"/>
            </a:endParaRPr>
          </a:p>
          <a:p>
            <a:pPr algn="ctr"/>
            <a:endParaRPr lang="it-IT" sz="40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B7723-151F-1BC3-AA46-093EBDAE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899" y="5796271"/>
            <a:ext cx="3670133" cy="1000945"/>
          </a:xfrm>
          <a:prstGeom prst="rect">
            <a:avLst/>
          </a:prstGeom>
        </p:spPr>
      </p:pic>
      <p:pic>
        <p:nvPicPr>
          <p:cNvPr id="10" name="Picture 9" descr="A circular logo with text&#10;&#10;Description automatically generated">
            <a:extLst>
              <a:ext uri="{FF2B5EF4-FFF2-40B4-BE49-F238E27FC236}">
                <a16:creationId xmlns:a16="http://schemas.microsoft.com/office/drawing/2014/main" id="{A11DCAE9-5B22-02EA-1402-998427045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88" y="5791376"/>
            <a:ext cx="1066037" cy="1005840"/>
          </a:xfrm>
          <a:prstGeom prst="rect">
            <a:avLst/>
          </a:prstGeom>
        </p:spPr>
      </p:pic>
      <p:pic>
        <p:nvPicPr>
          <p:cNvPr id="12" name="Picture 11" descr="A flag with a star in a circle&#10;&#10;Description automatically generated">
            <a:extLst>
              <a:ext uri="{FF2B5EF4-FFF2-40B4-BE49-F238E27FC236}">
                <a16:creationId xmlns:a16="http://schemas.microsoft.com/office/drawing/2014/main" id="{B9A2DF66-2535-2B05-E758-BA729FF8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7" y="5791376"/>
            <a:ext cx="2011680" cy="1005840"/>
          </a:xfrm>
          <a:prstGeom prst="rect">
            <a:avLst/>
          </a:prstGeom>
        </p:spPr>
      </p:pic>
      <p:pic>
        <p:nvPicPr>
          <p:cNvPr id="15" name="Picture 14" descr="A blue and brown logo&#10;&#10;Description automatically generated">
            <a:extLst>
              <a:ext uri="{FF2B5EF4-FFF2-40B4-BE49-F238E27FC236}">
                <a16:creationId xmlns:a16="http://schemas.microsoft.com/office/drawing/2014/main" id="{A0362309-892C-41E1-F249-BA92C325C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6" y="5791376"/>
            <a:ext cx="214579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EF8CDDD-4B84-5BDB-DA47-9BD8309ED8CB}"/>
              </a:ext>
            </a:extLst>
          </p:cNvPr>
          <p:cNvSpPr txBox="1"/>
          <p:nvPr/>
        </p:nvSpPr>
        <p:spPr>
          <a:xfrm>
            <a:off x="363738" y="4021724"/>
            <a:ext cx="11272941" cy="245408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976F1A-6F94-4865-A3A0-FA6A9FEE206C}"/>
              </a:ext>
            </a:extLst>
          </p:cNvPr>
          <p:cNvSpPr txBox="1"/>
          <p:nvPr/>
        </p:nvSpPr>
        <p:spPr>
          <a:xfrm>
            <a:off x="363739" y="1418971"/>
            <a:ext cx="11272940" cy="2454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C70FD-1A52-8228-7943-56C77317C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r="2896" b="5"/>
          <a:stretch/>
        </p:blipFill>
        <p:spPr>
          <a:xfrm>
            <a:off x="9426005" y="4099512"/>
            <a:ext cx="2038516" cy="208955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3C909-DDF1-864A-A87F-515A71E59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801"/>
          <a:stretch/>
        </p:blipFill>
        <p:spPr>
          <a:xfrm>
            <a:off x="388185" y="4057080"/>
            <a:ext cx="1969969" cy="21327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FB9A16-C034-211A-446F-EE4A41ED5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" r="21909" b="4"/>
          <a:stretch/>
        </p:blipFill>
        <p:spPr>
          <a:xfrm>
            <a:off x="388186" y="1602996"/>
            <a:ext cx="1969969" cy="220989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DFEDBC-CB24-27DF-E722-3DFB5DE09A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0" r="2" b="2"/>
          <a:stretch/>
        </p:blipFill>
        <p:spPr>
          <a:xfrm>
            <a:off x="9426005" y="1601569"/>
            <a:ext cx="2114127" cy="221120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AF4CA9-3FF3-A343-0B7C-D366E85FF7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" r="3" b="27534"/>
          <a:stretch/>
        </p:blipFill>
        <p:spPr>
          <a:xfrm>
            <a:off x="4903891" y="1601569"/>
            <a:ext cx="2131398" cy="221131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BACD96-16CD-3AD7-EDF8-A48D1F6E9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084" y="4064576"/>
            <a:ext cx="2131398" cy="209002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76C086-9541-3343-D782-826A4F7F2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891" y="4087884"/>
            <a:ext cx="2131398" cy="210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09EFC3-97FF-CF94-8CC1-A9391E138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4948" y="4099512"/>
            <a:ext cx="2131398" cy="210165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2074F4-56FE-E1E4-1217-FC2B501B86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5083" y="1602882"/>
            <a:ext cx="2131398" cy="22098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0BB2D4-1FBF-2475-DEBD-83221F295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2218" y="1609122"/>
            <a:ext cx="2114128" cy="22036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D3781-7346-7D5B-1791-091F59468870}"/>
              </a:ext>
            </a:extLst>
          </p:cNvPr>
          <p:cNvSpPr txBox="1"/>
          <p:nvPr/>
        </p:nvSpPr>
        <p:spPr>
          <a:xfrm>
            <a:off x="526039" y="2870914"/>
            <a:ext cx="156370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Health + </a:t>
            </a:r>
          </a:p>
          <a:p>
            <a:r>
              <a:rPr lang="en-US" sz="2000" b="1" dirty="0">
                <a:ea typeface="Calibri"/>
                <a:cs typeface="Calibri"/>
              </a:rPr>
              <a:t>Fiscal Policy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FAAC2-8C57-DB54-DAA2-FCDE1761D4F9}"/>
              </a:ext>
            </a:extLst>
          </p:cNvPr>
          <p:cNvSpPr txBox="1"/>
          <p:nvPr/>
        </p:nvSpPr>
        <p:spPr>
          <a:xfrm>
            <a:off x="2585798" y="3194594"/>
            <a:ext cx="196996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Conflict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2C684-F05E-1E0B-FC0E-0EDEE0E3A4F8}"/>
              </a:ext>
            </a:extLst>
          </p:cNvPr>
          <p:cNvSpPr txBox="1"/>
          <p:nvPr/>
        </p:nvSpPr>
        <p:spPr>
          <a:xfrm>
            <a:off x="4989484" y="3166620"/>
            <a:ext cx="1908823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Water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38A16-F9E9-B0C2-9E47-103A88289FD5}"/>
              </a:ext>
            </a:extLst>
          </p:cNvPr>
          <p:cNvSpPr txBox="1"/>
          <p:nvPr/>
        </p:nvSpPr>
        <p:spPr>
          <a:xfrm>
            <a:off x="7372030" y="2840651"/>
            <a:ext cx="1717233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Child Poverty + Nutrition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CACD6-805A-6395-8D5D-90232AD301CD}"/>
              </a:ext>
            </a:extLst>
          </p:cNvPr>
          <p:cNvSpPr txBox="1"/>
          <p:nvPr/>
        </p:nvSpPr>
        <p:spPr>
          <a:xfrm>
            <a:off x="5094151" y="5463532"/>
            <a:ext cx="1750877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Vaccinations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091FA-0602-C690-0F24-80E54ED49478}"/>
              </a:ext>
            </a:extLst>
          </p:cNvPr>
          <p:cNvSpPr txBox="1"/>
          <p:nvPr/>
        </p:nvSpPr>
        <p:spPr>
          <a:xfrm>
            <a:off x="9546564" y="5463532"/>
            <a:ext cx="1873007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Food Security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F92FD-3D26-D7C8-B4A3-083A2A964A0B}"/>
              </a:ext>
            </a:extLst>
          </p:cNvPr>
          <p:cNvSpPr txBox="1"/>
          <p:nvPr/>
        </p:nvSpPr>
        <p:spPr>
          <a:xfrm>
            <a:off x="7194455" y="5468003"/>
            <a:ext cx="185738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Employment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D3D93-62D1-0195-463F-557438C5E0F8}"/>
              </a:ext>
            </a:extLst>
          </p:cNvPr>
          <p:cNvSpPr txBox="1"/>
          <p:nvPr/>
        </p:nvSpPr>
        <p:spPr>
          <a:xfrm>
            <a:off x="2608986" y="5463532"/>
            <a:ext cx="1636064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Migration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A7A5E-9170-2CC0-CFCC-F4012B452067}"/>
              </a:ext>
            </a:extLst>
          </p:cNvPr>
          <p:cNvSpPr txBox="1"/>
          <p:nvPr/>
        </p:nvSpPr>
        <p:spPr>
          <a:xfrm>
            <a:off x="9486158" y="2830142"/>
            <a:ext cx="168319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Welfare Dynamics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018C1-5029-226F-49B7-65CA49772F13}"/>
              </a:ext>
            </a:extLst>
          </p:cNvPr>
          <p:cNvSpPr txBox="1"/>
          <p:nvPr/>
        </p:nvSpPr>
        <p:spPr>
          <a:xfrm>
            <a:off x="461653" y="5463532"/>
            <a:ext cx="1843795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COVID impacts </a:t>
            </a:r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CA94D5-0326-4A78-AB55-64FA6A78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663350"/>
            <a:ext cx="9641352" cy="631786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ESPS data for research: 560+ publications</a:t>
            </a:r>
            <a:endParaRPr lang="en-US" sz="3400" b="1" dirty="0">
              <a:latin typeface="+mn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1880224-8AD2-3FBB-9DAA-B977CF43F6CC}"/>
              </a:ext>
            </a:extLst>
          </p:cNvPr>
          <p:cNvSpPr txBox="1">
            <a:spLocks/>
          </p:cNvSpPr>
          <p:nvPr/>
        </p:nvSpPr>
        <p:spPr>
          <a:xfrm>
            <a:off x="476436" y="6403277"/>
            <a:ext cx="6820093" cy="26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ESPS Data Use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3070E-11AE-6B91-3D57-F7CC57D3AE8F}"/>
              </a:ext>
            </a:extLst>
          </p:cNvPr>
          <p:cNvSpPr txBox="1"/>
          <p:nvPr/>
        </p:nvSpPr>
        <p:spPr>
          <a:xfrm>
            <a:off x="4344414" y="1509120"/>
            <a:ext cx="4666593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a typeface="Calibri"/>
                <a:cs typeface="Calibri"/>
              </a:rPr>
              <a:t>Country specific- Ethiopia only - studies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2ADDF-7B2F-CC28-D2E4-8499C31CE535}"/>
              </a:ext>
            </a:extLst>
          </p:cNvPr>
          <p:cNvSpPr txBox="1"/>
          <p:nvPr/>
        </p:nvSpPr>
        <p:spPr>
          <a:xfrm>
            <a:off x="3163613" y="4172623"/>
            <a:ext cx="4666593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a typeface="Calibri"/>
                <a:cs typeface="Calibri"/>
              </a:rPr>
              <a:t>Cross-country studies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F2F0-F0AC-093B-DC59-C23648B6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48" y="454725"/>
            <a:ext cx="10655081" cy="631786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Selected findings from assessments and policy research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7C0B-A283-02C0-643D-EC35140F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2" y="1360451"/>
            <a:ext cx="10994474" cy="476888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A  health benefit incidence study (Ethiopia):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“</a:t>
            </a: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The rich benefited most from subsidies to h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ospital level services and for inpatient services. Subsidies to health centers were slightly pro-poor.”  (Hailu, </a:t>
            </a:r>
            <a:r>
              <a:rPr lang="en-US" dirty="0" err="1">
                <a:solidFill>
                  <a:schemeClr val="tx1"/>
                </a:solidFill>
                <a:effectLst/>
                <a:latin typeface="+mn-lt"/>
              </a:rPr>
              <a:t>Gebreyes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  <a:latin typeface="+mn-lt"/>
              </a:rPr>
              <a:t>Norheim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2021)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i="1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A migration study  (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Tanzania, Ethiopia, Malawi, Nigeria, and Uganda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): </a:t>
            </a: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“ </a:t>
            </a:r>
            <a:r>
              <a:rPr lang="en-US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R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ural transformation and poverty reduction programs should use caution because such programs can increase economic inequality, which further increases migration flow.</a:t>
            </a: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”  (Kafle,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Benefica</a:t>
            </a: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, Winters 2020)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A food security and market access study  (Ethiopia and Tanzania): </a:t>
            </a:r>
            <a:r>
              <a:rPr lang="en-US" i="1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“</a:t>
            </a:r>
            <a:r>
              <a:rPr lang="en-US" dirty="0">
                <a:solidFill>
                  <a:srgbClr val="1F1F1F"/>
                </a:solidFill>
                <a:latin typeface="+mn-lt"/>
              </a:rPr>
              <a:t>H</a:t>
            </a:r>
            <a:r>
              <a:rPr lang="en-US" b="0" i="0" dirty="0">
                <a:solidFill>
                  <a:srgbClr val="1F1F1F"/>
                </a:solidFill>
                <a:effectLst/>
                <a:latin typeface="+mn-lt"/>
              </a:rPr>
              <a:t>ouseholds located closer to market centers spend more on total household consumption expenditure, consume more diverse diets, and are less food insecure…” (Usman and Haile 2022)</a:t>
            </a:r>
            <a:endParaRPr lang="en-US" i="1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8EE82-D175-B6A6-F47A-387C1C0462E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7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F2F0-F0AC-093B-DC59-C23648B6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2" y="632327"/>
            <a:ext cx="9072640" cy="631786"/>
          </a:xfrm>
        </p:spPr>
        <p:txBody>
          <a:bodyPr>
            <a:normAutofit/>
          </a:bodyPr>
          <a:lstStyle/>
          <a:p>
            <a:r>
              <a:rPr lang="en-US" sz="3400" b="1" dirty="0"/>
              <a:t>Selected findings from policy research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7C0B-A283-02C0-643D-EC35140F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2" y="1783871"/>
            <a:ext cx="10876908" cy="430342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A drinking water quality  study (Ethiopia): </a:t>
            </a:r>
            <a:r>
              <a:rPr lang="en-US" b="1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“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Drinking water quality can be predicted from demographic, socioeconomic, and geospatial variables that are often available in household surveys</a:t>
            </a: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.” (Ambel et al. 2023)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>
              <a:latin typeface="+mn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Homegrown Economic Reform Evaluation </a:t>
            </a:r>
            <a:r>
              <a:rPr lang="en-US" b="1" dirty="0">
                <a:latin typeface="+mn-lt"/>
              </a:rPr>
              <a:t> 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“</a:t>
            </a:r>
            <a:r>
              <a:rPr lang="en-US" dirty="0">
                <a:latin typeface="+mn-lt"/>
              </a:rPr>
              <a:t>The [electricity] tariff increases had a disproportionately high negative effect on low-income households.” (world Bank 2023)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A vaccine hesitancy study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</a:rPr>
              <a:t>(Burkina Faso, Ethiopia, Malawi, Nigeria, and Uganda)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“</a:t>
            </a:r>
            <a:r>
              <a:rPr lang="en-US" dirty="0">
                <a:solidFill>
                  <a:srgbClr val="333333"/>
                </a:solidFill>
                <a:latin typeface="+mn-lt"/>
                <a:ea typeface="+mj-ea"/>
                <a:cs typeface="+mj-cs"/>
              </a:rPr>
              <a:t>W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omen, better educated individuals and those living in better-off households are more likely to express vaccine hesitancy.” (Wollburg et al. 2023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8EE82-D175-B6A6-F47A-387C1C0462E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F2F0-F0AC-093B-DC59-C23648B6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9072640" cy="631786"/>
          </a:xfrm>
        </p:spPr>
        <p:txBody>
          <a:bodyPr>
            <a:normAutofit/>
          </a:bodyPr>
          <a:lstStyle/>
          <a:p>
            <a:r>
              <a:rPr lang="en-US" sz="3400" b="1" dirty="0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7C0B-A283-02C0-643D-EC35140F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2" y="1541417"/>
            <a:ext cx="10177272" cy="4228762"/>
          </a:xfrm>
        </p:spPr>
        <p:txBody>
          <a:bodyPr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The ESPS data are widely used in official statistics, policy documents, project design, program evaluations, and research. </a:t>
            </a:r>
          </a:p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i="1" dirty="0">
              <a:latin typeface="+mn-lt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 This is possible thanks to key features of the ESPS data: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Open </a:t>
            </a:r>
            <a:r>
              <a:rPr lang="en-US" sz="2400" dirty="0">
                <a:solidFill>
                  <a:schemeClr val="tx1"/>
                </a:solidFill>
              </a:rPr>
              <a:t>– publicly available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Representative</a:t>
            </a:r>
            <a:r>
              <a:rPr lang="en-US" sz="2400" dirty="0">
                <a:solidFill>
                  <a:schemeClr val="tx1"/>
                </a:solidFill>
              </a:rPr>
              <a:t>- national, rural/urban, regional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Longitudinal</a:t>
            </a:r>
            <a:r>
              <a:rPr lang="en-US" sz="2400" dirty="0">
                <a:solidFill>
                  <a:schemeClr val="tx1"/>
                </a:solidFill>
              </a:rPr>
              <a:t> tracking of households and individuals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Granular</a:t>
            </a:r>
            <a:r>
              <a:rPr lang="en-US" sz="2400" dirty="0">
                <a:solidFill>
                  <a:schemeClr val="tx1"/>
                </a:solidFill>
              </a:rPr>
              <a:t> - collects individual-level and within-farm/plot-level information  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Linked </a:t>
            </a:r>
            <a:r>
              <a:rPr lang="en-US" sz="2400" dirty="0">
                <a:solidFill>
                  <a:schemeClr val="tx1"/>
                </a:solidFill>
              </a:rPr>
              <a:t>with high frequency phone survey data</a:t>
            </a:r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Georeferenced </a:t>
            </a:r>
            <a:r>
              <a:rPr lang="en-US" sz="2400" dirty="0">
                <a:solidFill>
                  <a:schemeClr val="tx1"/>
                </a:solidFill>
              </a:rPr>
              <a:t>– can be integrated with geospatial 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8EE82-D175-B6A6-F47A-387C1C0462E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</p:txBody>
      </p:sp>
    </p:spTree>
    <p:extLst>
      <p:ext uri="{BB962C8B-B14F-4D97-AF65-F5344CB8AC3E}">
        <p14:creationId xmlns:p14="http://schemas.microsoft.com/office/powerpoint/2010/main" val="23663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D300-5237-4F2B-9D1F-544A5645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305" y="1590345"/>
            <a:ext cx="5732617" cy="631786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Stay connected with LSMS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03A7075-9BCC-4715-8AA7-268114BB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09" y="4434024"/>
            <a:ext cx="539750" cy="542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E24B6-D2A7-4C28-9715-21F57E9AC8E9}"/>
              </a:ext>
            </a:extLst>
          </p:cNvPr>
          <p:cNvSpPr txBox="1"/>
          <p:nvPr/>
        </p:nvSpPr>
        <p:spPr>
          <a:xfrm>
            <a:off x="2468023" y="3346686"/>
            <a:ext cx="4935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>
                <a:solidFill>
                  <a:srgbClr val="0070C0"/>
                </a:solidFill>
                <a:effectLst/>
              </a:rPr>
              <a:t>Worldbank.org/</a:t>
            </a:r>
            <a:r>
              <a:rPr lang="en-US" sz="4000" b="1" i="0" u="none" strike="noStrike" err="1">
                <a:solidFill>
                  <a:srgbClr val="0070C0"/>
                </a:solidFill>
                <a:effectLst/>
              </a:rPr>
              <a:t>lsms</a:t>
            </a:r>
            <a:endParaRPr lang="en-US" sz="4000">
              <a:solidFill>
                <a:srgbClr val="0070C0"/>
              </a:solidFill>
            </a:endParaRPr>
          </a:p>
        </p:txBody>
      </p:sp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E084B7AF-7A9A-4DF1-9291-DA208FF77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8609" y="3403146"/>
            <a:ext cx="609414" cy="609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9889E-0788-4993-9406-B1A00F4F5825}"/>
              </a:ext>
            </a:extLst>
          </p:cNvPr>
          <p:cNvSpPr txBox="1"/>
          <p:nvPr/>
        </p:nvSpPr>
        <p:spPr>
          <a:xfrm>
            <a:off x="8555422" y="2149606"/>
            <a:ext cx="2373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accent1"/>
                </a:solidFill>
              </a:rPr>
              <a:t>GET UPDATES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9CD9E-CB2D-4098-A879-742F3065C69E}"/>
              </a:ext>
            </a:extLst>
          </p:cNvPr>
          <p:cNvSpPr txBox="1"/>
          <p:nvPr/>
        </p:nvSpPr>
        <p:spPr>
          <a:xfrm>
            <a:off x="2468023" y="5386188"/>
            <a:ext cx="3876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lsms@worldbank.org</a:t>
            </a:r>
            <a:endParaRPr lang="en-US" sz="2500" u="sng">
              <a:solidFill>
                <a:srgbClr val="0070C0"/>
              </a:solidFill>
            </a:endParaRPr>
          </a:p>
          <a:p>
            <a:endParaRPr lang="en-US" sz="2000"/>
          </a:p>
        </p:txBody>
      </p:sp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89D8D37-6B0F-4CDD-8D43-25B28C83A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609" y="5236366"/>
            <a:ext cx="542237" cy="5422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138896-3C4B-4EC0-9593-E2D4E61AB314}"/>
              </a:ext>
            </a:extLst>
          </p:cNvPr>
          <p:cNvSpPr txBox="1"/>
          <p:nvPr/>
        </p:nvSpPr>
        <p:spPr>
          <a:xfrm>
            <a:off x="2468023" y="4290899"/>
            <a:ext cx="56513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u="none" strike="noStrike">
                <a:solidFill>
                  <a:srgbClr val="0070C0"/>
                </a:solidFill>
                <a:effectLst/>
              </a:rPr>
              <a:t>World Bank's Living Standards Measurement Study</a:t>
            </a:r>
            <a:endParaRPr lang="en-US" sz="2500">
              <a:solidFill>
                <a:srgbClr val="0070C0"/>
              </a:solidFill>
            </a:endParaRPr>
          </a:p>
        </p:txBody>
      </p:sp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DC59B06-A1A2-4DAB-8127-516C19B7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68" y="2616636"/>
            <a:ext cx="3634775" cy="363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DB7D81-358D-7FF8-87E4-B6D49F269C66}"/>
              </a:ext>
            </a:extLst>
          </p:cNvPr>
          <p:cNvSpPr txBox="1">
            <a:spLocks/>
          </p:cNvSpPr>
          <p:nvPr/>
        </p:nvSpPr>
        <p:spPr>
          <a:xfrm>
            <a:off x="2685953" y="454502"/>
            <a:ext cx="6820093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 baseline="0">
                <a:solidFill>
                  <a:srgbClr val="1386C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5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923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B7D2-EABF-313E-FCC9-1AF06E2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663349"/>
            <a:ext cx="6820093" cy="631786"/>
          </a:xfrm>
        </p:spPr>
        <p:txBody>
          <a:bodyPr>
            <a:normAutofit/>
          </a:bodyPr>
          <a:lstStyle/>
          <a:p>
            <a:r>
              <a:rPr lang="en-US" sz="3400" b="1" dirty="0"/>
              <a:t>Outline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4719C-F778-BB46-219A-C747654E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3" y="1783871"/>
            <a:ext cx="10176610" cy="425542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Downloads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Data Use : How are the ESPS data used?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Official statistics and policy documents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Design and evaluation of large-scale development projects in several sectors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Sector-specific project design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Sector-specific program evaluation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Empirical studies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Sector-specific and economy-wide assessments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Policy research articles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5ACF1-D43B-8939-5688-1E93F409FDE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9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7C9-1740-976E-586B-DAE155EA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8983430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Over 21,000 ESPS data downloads since 2013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9856B-E79F-3D2D-2E97-92F8E0AB8E9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7B8D5-65A7-F65F-EA1D-2E0507BA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3" y="1536316"/>
            <a:ext cx="10146038" cy="45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2" y="728664"/>
            <a:ext cx="10053947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ESPS data for official statistics and policy 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97E96-6D3C-891D-94E0-277432FE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2" y="1783871"/>
            <a:ext cx="10177272" cy="3579889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Official Statistics: Sustainable Development Goals (SDGs)</a:t>
            </a:r>
            <a:endParaRPr lang="en-US" sz="2400" b="1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ESPS data is used to establish  baseline and progress SDG indicators  in Agriculture, Gender, Water and others.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Policy Document: Financial Inclusion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National Bank of Ethiopia and Ethiopian Statistical </a:t>
            </a:r>
            <a:r>
              <a:rPr lang="en-US">
                <a:solidFill>
                  <a:schemeClr val="tx1"/>
                </a:solidFill>
                <a:latin typeface="+mn-lt"/>
              </a:rPr>
              <a:t>Service collaborated.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Relevant questions were </a:t>
            </a:r>
            <a:r>
              <a:rPr lang="en-US" dirty="0">
                <a:solidFill>
                  <a:schemeClr val="tx1"/>
                </a:solidFill>
              </a:rPr>
              <a:t>added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to  ESPS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to inform the National Financial Inclusion Strategy.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Policy Document: Government of Ethiopia /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World Bank Country Partnership Framework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ESPS  - listed as one of the data sources for project design, progress monitoring and evaluation of achievements of the CPF.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lvl="0"/>
            <a:endParaRPr lang="en-US" sz="2400" b="1" dirty="0">
              <a:latin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E3241-ABF6-B9DE-AE75-B183B0E9D9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9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2" y="728664"/>
            <a:ext cx="10177271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ESPS data for sector-specific project design: Education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97E96-6D3C-891D-94E0-277432FE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52" y="1783871"/>
            <a:ext cx="10177272" cy="3579889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Ethiopia Human Capital Operation ($405m): </a:t>
            </a:r>
            <a:r>
              <a:rPr lang="en-US" sz="2400" dirty="0">
                <a:latin typeface="+mn-lt"/>
              </a:rPr>
              <a:t>To improve learning outcomes and nutrition services for </a:t>
            </a:r>
            <a:r>
              <a:rPr lang="en-US" sz="2400" b="1" dirty="0">
                <a:latin typeface="+mn-lt"/>
              </a:rPr>
              <a:t>girls and boys.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Ethiopia General Education Quality Improvement Program for Equity ($652m): </a:t>
            </a:r>
            <a:r>
              <a:rPr lang="en-US" sz="2400" dirty="0">
                <a:latin typeface="+mn-lt"/>
              </a:rPr>
              <a:t>To enhance internal efficiency, </a:t>
            </a:r>
            <a:r>
              <a:rPr lang="en-US" sz="2400" b="1" dirty="0">
                <a:latin typeface="+mn-lt"/>
              </a:rPr>
              <a:t>equitable access</a:t>
            </a:r>
            <a:r>
              <a:rPr lang="en-US" sz="2400" dirty="0">
                <a:latin typeface="+mn-lt"/>
              </a:rPr>
              <a:t>, and quality in general education.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Ethiopia Education and Skills for Employability Project ($200m): </a:t>
            </a:r>
            <a:r>
              <a:rPr lang="en-US" sz="2400" dirty="0">
                <a:latin typeface="+mn-lt"/>
              </a:rPr>
              <a:t>To improve employment outcomes of the TVET system of Ethiopia with a focus on </a:t>
            </a:r>
            <a:r>
              <a:rPr lang="en-US" sz="2400" b="1" dirty="0">
                <a:latin typeface="+mn-lt"/>
              </a:rPr>
              <a:t>women and marginalized groups</a:t>
            </a:r>
            <a:r>
              <a:rPr lang="en-US" sz="2400" dirty="0">
                <a:latin typeface="+mn-lt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Ethiopia Education Transformation Program for Results ($400m): </a:t>
            </a:r>
            <a:r>
              <a:rPr lang="en-US" sz="2400" dirty="0">
                <a:latin typeface="+mn-lt"/>
              </a:rPr>
              <a:t>To increase </a:t>
            </a:r>
            <a:r>
              <a:rPr lang="en-US" sz="2400" b="1" dirty="0">
                <a:latin typeface="+mn-lt"/>
              </a:rPr>
              <a:t>equitable access </a:t>
            </a:r>
            <a:r>
              <a:rPr lang="en-US" sz="2400" dirty="0">
                <a:latin typeface="+mn-lt"/>
              </a:rPr>
              <a:t>to quality </a:t>
            </a:r>
            <a:r>
              <a:rPr lang="en-US" sz="2400" b="1" dirty="0">
                <a:latin typeface="+mn-lt"/>
              </a:rPr>
              <a:t>pre-primary, primary and middle school education.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E3241-ABF6-B9DE-AE75-B183B0E9D9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1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9641352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ESPS data for sector-specific project design: WASH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E3241-ABF6-B9DE-AE75-B183B0E9D9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1B84C8-4ADE-F995-F639-66435F505615}"/>
              </a:ext>
            </a:extLst>
          </p:cNvPr>
          <p:cNvSpPr txBox="1">
            <a:spLocks/>
          </p:cNvSpPr>
          <p:nvPr/>
        </p:nvSpPr>
        <p:spPr>
          <a:xfrm>
            <a:off x="363737" y="1440493"/>
            <a:ext cx="10984843" cy="470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2"/>
            <a:endParaRPr lang="en-US" sz="2400"/>
          </a:p>
          <a:p>
            <a:pPr lvl="1"/>
            <a:endParaRPr lang="en-US"/>
          </a:p>
          <a:p>
            <a:endParaRPr lang="en-US" sz="20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3A76CB-72C9-D4C4-1573-0320F0E0E0D0}"/>
              </a:ext>
            </a:extLst>
          </p:cNvPr>
          <p:cNvSpPr txBox="1">
            <a:spLocks/>
          </p:cNvSpPr>
          <p:nvPr/>
        </p:nvSpPr>
        <p:spPr>
          <a:xfrm>
            <a:off x="427203" y="1686250"/>
            <a:ext cx="4613148" cy="4544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Survey: </a:t>
            </a:r>
            <a:r>
              <a:rPr lang="en-US" dirty="0">
                <a:latin typeface="+mn-lt"/>
              </a:rPr>
              <a:t>ESPS 2015/16 implemented the first large-scale water quality testing in Ethiopia.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5 agencies collaborated to obtain water samples from ~5000 households tested for biological (</a:t>
            </a:r>
            <a:r>
              <a:rPr lang="en-US" sz="2400" i="1" dirty="0">
                <a:solidFill>
                  <a:schemeClr val="tx1"/>
                </a:solidFill>
              </a:rPr>
              <a:t>E. coli</a:t>
            </a:r>
            <a:r>
              <a:rPr lang="en-US" sz="2400" dirty="0">
                <a:solidFill>
                  <a:schemeClr val="tx1"/>
                </a:solidFill>
              </a:rPr>
              <a:t>) and chemical contaminants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Result: </a:t>
            </a:r>
            <a:r>
              <a:rPr lang="en-US" dirty="0">
                <a:latin typeface="+mn-lt"/>
              </a:rPr>
              <a:t> Improved sources are not necessarily safe sources!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7C9843-BF45-8AF1-079D-45DDEFCDE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" r="2" b="2"/>
          <a:stretch/>
        </p:blipFill>
        <p:spPr>
          <a:xfrm>
            <a:off x="5162309" y="1686250"/>
            <a:ext cx="2716229" cy="4318904"/>
          </a:xfrm>
          <a:prstGeom prst="rect">
            <a:avLst/>
          </a:prstGeom>
        </p:spPr>
      </p:pic>
      <p:pic>
        <p:nvPicPr>
          <p:cNvPr id="11" name="Picture 2" descr="Ethiopia water quality">
            <a:extLst>
              <a:ext uri="{FF2B5EF4-FFF2-40B4-BE49-F238E27FC236}">
                <a16:creationId xmlns:a16="http://schemas.microsoft.com/office/drawing/2014/main" id="{1D23B68B-27A2-2028-5EEC-49FDC7B5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96" y="1760963"/>
            <a:ext cx="3764301" cy="416947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36" y="493755"/>
            <a:ext cx="10276016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ESPS data for sector-specific project design: WASH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E3241-ABF6-B9DE-AE75-B183B0E9D9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1B84C8-4ADE-F995-F639-66435F505615}"/>
              </a:ext>
            </a:extLst>
          </p:cNvPr>
          <p:cNvSpPr txBox="1">
            <a:spLocks/>
          </p:cNvSpPr>
          <p:nvPr/>
        </p:nvSpPr>
        <p:spPr>
          <a:xfrm>
            <a:off x="363737" y="1440493"/>
            <a:ext cx="10984843" cy="470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2"/>
            <a:endParaRPr lang="en-US" sz="2400"/>
          </a:p>
          <a:p>
            <a:pPr lvl="1"/>
            <a:endParaRPr lang="en-US"/>
          </a:p>
          <a:p>
            <a:endParaRPr lang="en-US" sz="20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3A76CB-72C9-D4C4-1573-0320F0E0E0D0}"/>
              </a:ext>
            </a:extLst>
          </p:cNvPr>
          <p:cNvSpPr txBox="1">
            <a:spLocks/>
          </p:cNvSpPr>
          <p:nvPr/>
        </p:nvSpPr>
        <p:spPr>
          <a:xfrm>
            <a:off x="476435" y="1440493"/>
            <a:ext cx="7567225" cy="4923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What was the response?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Calibri"/>
              </a:rPr>
              <a:t>Government /WB approved a $300m drinking water quality focused project under: </a:t>
            </a:r>
            <a:r>
              <a:rPr lang="en-US" b="1" dirty="0">
                <a:solidFill>
                  <a:srgbClr val="0070C0"/>
                </a:solidFill>
                <a:latin typeface="+mn-lt"/>
                <a:cs typeface="Calibri"/>
              </a:rPr>
              <a:t>One Wash.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  <a:latin typeface="+mn-lt"/>
                <a:cs typeface="Calibri"/>
              </a:rPr>
              <a:t>  </a:t>
            </a:r>
            <a:endParaRPr lang="en-US" b="1" dirty="0">
              <a:solidFill>
                <a:srgbClr val="0070C0"/>
              </a:solidFill>
              <a:latin typeface="+mn-lt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Objective </a:t>
            </a:r>
            <a:r>
              <a:rPr lang="en-US" sz="2400" dirty="0"/>
              <a:t>- </a:t>
            </a:r>
            <a:r>
              <a:rPr lang="en-US" sz="2400" dirty="0">
                <a:solidFill>
                  <a:schemeClr val="tx1"/>
                </a:solidFill>
              </a:rPr>
              <a:t>increasing access to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safe water </a:t>
            </a:r>
            <a:r>
              <a:rPr lang="en-US" sz="2400" dirty="0">
                <a:solidFill>
                  <a:schemeClr val="tx1"/>
                </a:solidFill>
              </a:rPr>
              <a:t>supply,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sanitation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hygiene</a:t>
            </a:r>
            <a:r>
              <a:rPr lang="en-US" sz="2400" b="1" dirty="0"/>
              <a:t> </a:t>
            </a:r>
            <a:r>
              <a:rPr lang="en-US" sz="2400" dirty="0">
                <a:solidFill>
                  <a:schemeClr val="tx1"/>
                </a:solidFill>
              </a:rPr>
              <a:t>services</a:t>
            </a:r>
            <a:r>
              <a:rPr lang="en-US" sz="2400" b="1" dirty="0"/>
              <a:t>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Results monitoring indicator: </a:t>
            </a:r>
            <a:r>
              <a:rPr lang="en-US" sz="2400" dirty="0">
                <a:solidFill>
                  <a:schemeClr val="tx1"/>
                </a:solidFill>
              </a:rPr>
              <a:t># of people accessing water services that is </a:t>
            </a:r>
            <a:r>
              <a:rPr lang="en-US" sz="2400" b="1" dirty="0">
                <a:solidFill>
                  <a:srgbClr val="0070C0"/>
                </a:solidFill>
              </a:rPr>
              <a:t>free from fecal and priority chemical contamination</a:t>
            </a:r>
            <a:r>
              <a:rPr lang="en-US" sz="2400" b="1" dirty="0"/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B1702-E62A-03B9-3D5C-F9DC55EC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7"/>
          <a:stretch/>
        </p:blipFill>
        <p:spPr>
          <a:xfrm>
            <a:off x="8216384" y="1542225"/>
            <a:ext cx="3304919" cy="47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0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9641352" cy="631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ESPS data for sector-specific program evaluation: Agriculture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E3241-ABF6-B9DE-AE75-B183B0E9D9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ESPS Data Use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1B84C8-4ADE-F995-F639-66435F505615}"/>
              </a:ext>
            </a:extLst>
          </p:cNvPr>
          <p:cNvSpPr txBox="1">
            <a:spLocks/>
          </p:cNvSpPr>
          <p:nvPr/>
        </p:nvSpPr>
        <p:spPr>
          <a:xfrm>
            <a:off x="363737" y="1440493"/>
            <a:ext cx="10984843" cy="470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2"/>
            <a:endParaRPr lang="en-US" sz="2400"/>
          </a:p>
          <a:p>
            <a:pPr lvl="1"/>
            <a:endParaRPr lang="en-US"/>
          </a:p>
          <a:p>
            <a:endParaRPr lang="en-US" sz="20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3A76CB-72C9-D4C4-1573-0320F0E0E0D0}"/>
              </a:ext>
            </a:extLst>
          </p:cNvPr>
          <p:cNvSpPr txBox="1">
            <a:spLocks/>
          </p:cNvSpPr>
          <p:nvPr/>
        </p:nvSpPr>
        <p:spPr>
          <a:xfrm>
            <a:off x="649159" y="1541722"/>
            <a:ext cx="7112608" cy="4587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ATA’s contribution over 10 years in terms of: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Improving access to agricultural technologies.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Reducing gender inequalities in agriculture.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Findings 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“The ATA’s work has demonstrably improved agricultural household take up of a range of modern inputs….”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“Female-headed households disproportionately gained  from priority area interventions (fertilizer and extension), but not [from] other[s]...”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Why ESPS data? 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It is panel and available over 10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Detailed agricultural information collected in a multi-topic framework.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44AA1-C7E0-E142-1F78-05A09E11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1739413"/>
            <a:ext cx="4430233" cy="33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C6A-015D-5F29-90C0-83A5058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53" y="728664"/>
            <a:ext cx="9641352" cy="631786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ESPS data for sector-specific and economy-wide studies</a:t>
            </a:r>
            <a:endParaRPr lang="en-US" sz="3400" b="1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1B84C8-4ADE-F995-F639-66435F505615}"/>
              </a:ext>
            </a:extLst>
          </p:cNvPr>
          <p:cNvSpPr txBox="1">
            <a:spLocks/>
          </p:cNvSpPr>
          <p:nvPr/>
        </p:nvSpPr>
        <p:spPr>
          <a:xfrm>
            <a:off x="363737" y="1440493"/>
            <a:ext cx="10984843" cy="470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sz="2400" dirty="0"/>
          </a:p>
          <a:p>
            <a:pPr lvl="1"/>
            <a:endParaRPr lang="en-US" dirty="0"/>
          </a:p>
          <a:p>
            <a:endParaRPr lang="en-US" sz="2000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E370A47-E6D4-36DF-F1C0-3A255F65D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8" r="-5" b="6632"/>
          <a:stretch/>
        </p:blipFill>
        <p:spPr>
          <a:xfrm>
            <a:off x="2675477" y="1656928"/>
            <a:ext cx="1737360" cy="219278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CEBEAD4A-984A-9A0D-C50A-EE12C49B8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r="9115" b="1"/>
          <a:stretch/>
        </p:blipFill>
        <p:spPr>
          <a:xfrm>
            <a:off x="597963" y="1625405"/>
            <a:ext cx="1737360" cy="220730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 descr="A blue and green cover with a map&#10;&#10;Description automatically generated">
            <a:extLst>
              <a:ext uri="{FF2B5EF4-FFF2-40B4-BE49-F238E27FC236}">
                <a16:creationId xmlns:a16="http://schemas.microsoft.com/office/drawing/2014/main" id="{A2437131-2771-D5F1-FDAA-5752B358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848" y="1625404"/>
            <a:ext cx="1737360" cy="220730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A cover of a book&#10;&#10;Description automatically generated">
            <a:extLst>
              <a:ext uri="{FF2B5EF4-FFF2-40B4-BE49-F238E27FC236}">
                <a16:creationId xmlns:a16="http://schemas.microsoft.com/office/drawing/2014/main" id="{E7CA5022-41AF-4E18-6593-256357003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472" y="4072962"/>
            <a:ext cx="1804225" cy="21945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 descr="A cover of a report&#10;&#10;Description automatically generated">
            <a:extLst>
              <a:ext uri="{FF2B5EF4-FFF2-40B4-BE49-F238E27FC236}">
                <a16:creationId xmlns:a16="http://schemas.microsoft.com/office/drawing/2014/main" id="{6D851A59-15C9-486F-228C-7AB29B250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685" y="1511814"/>
            <a:ext cx="1737360" cy="220730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 descr="A person smiling and pointing at something&#10;&#10;Description automatically generated">
            <a:extLst>
              <a:ext uri="{FF2B5EF4-FFF2-40B4-BE49-F238E27FC236}">
                <a16:creationId xmlns:a16="http://schemas.microsoft.com/office/drawing/2014/main" id="{E863838E-80D6-7005-FCDA-C1772ADC7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7667" y="1549109"/>
            <a:ext cx="1659232" cy="2194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D060B9-05AD-8970-E2CF-EDBEB1609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846" y="4103989"/>
            <a:ext cx="1659231" cy="2194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F7678C-D816-CB7A-92D2-0FB765780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780" b="3"/>
          <a:stretch/>
        </p:blipFill>
        <p:spPr>
          <a:xfrm>
            <a:off x="597963" y="3972120"/>
            <a:ext cx="1737360" cy="2243654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EB39EBA-D1F8-449E-4515-E23F5C3D3319}"/>
              </a:ext>
            </a:extLst>
          </p:cNvPr>
          <p:cNvSpPr txBox="1">
            <a:spLocks/>
          </p:cNvSpPr>
          <p:nvPr/>
        </p:nvSpPr>
        <p:spPr>
          <a:xfrm>
            <a:off x="476436" y="6403277"/>
            <a:ext cx="6820093" cy="26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ESPS Data 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1C034-42E0-96C8-D4F7-A0588703D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6816" y="3972119"/>
            <a:ext cx="1773229" cy="2283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17B7BE-6D6D-DD54-75AE-81B71F4C40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641" y="3996666"/>
            <a:ext cx="1821284" cy="2219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36B96-2B4C-F951-1217-54121AB15BBC}"/>
              </a:ext>
            </a:extLst>
          </p:cNvPr>
          <p:cNvSpPr txBox="1"/>
          <p:nvPr/>
        </p:nvSpPr>
        <p:spPr>
          <a:xfrm>
            <a:off x="636210" y="1991436"/>
            <a:ext cx="1969969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Financial Inclusion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D693D-E237-DA3A-D8D2-69548A4020A7}"/>
              </a:ext>
            </a:extLst>
          </p:cNvPr>
          <p:cNvSpPr txBox="1"/>
          <p:nvPr/>
        </p:nvSpPr>
        <p:spPr>
          <a:xfrm>
            <a:off x="2777472" y="2149277"/>
            <a:ext cx="134535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Taxation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849BF-ACAB-B75A-0AEE-BAD8FB5CAA92}"/>
              </a:ext>
            </a:extLst>
          </p:cNvPr>
          <p:cNvSpPr txBox="1"/>
          <p:nvPr/>
        </p:nvSpPr>
        <p:spPr>
          <a:xfrm>
            <a:off x="4999469" y="2049188"/>
            <a:ext cx="1749664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WASH Diagnostics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A5DF2-712F-83CA-3E9F-41019695C398}"/>
              </a:ext>
            </a:extLst>
          </p:cNvPr>
          <p:cNvSpPr txBox="1"/>
          <p:nvPr/>
        </p:nvSpPr>
        <p:spPr>
          <a:xfrm>
            <a:off x="2694599" y="4138052"/>
            <a:ext cx="1969969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Poverty Assessment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05F958-F844-FE1B-4EA9-5709ACC3239B}"/>
              </a:ext>
            </a:extLst>
          </p:cNvPr>
          <p:cNvSpPr txBox="1"/>
          <p:nvPr/>
        </p:nvSpPr>
        <p:spPr>
          <a:xfrm>
            <a:off x="449519" y="4115167"/>
            <a:ext cx="1969969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SPIA/CGIAR on Ag innovations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0E4F3-8BAC-8614-0A87-12F764B5D186}"/>
              </a:ext>
            </a:extLst>
          </p:cNvPr>
          <p:cNvSpPr txBox="1"/>
          <p:nvPr/>
        </p:nvSpPr>
        <p:spPr>
          <a:xfrm>
            <a:off x="4810588" y="5329257"/>
            <a:ext cx="196996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Welfare Impacts</a:t>
            </a:r>
            <a:endParaRPr 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8D3C3-50EC-FEBD-9FE1-139D0AE125E3}"/>
              </a:ext>
            </a:extLst>
          </p:cNvPr>
          <p:cNvSpPr txBox="1"/>
          <p:nvPr/>
        </p:nvSpPr>
        <p:spPr>
          <a:xfrm>
            <a:off x="7266290" y="2217423"/>
            <a:ext cx="196996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Rural Income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B6066-AD87-7FFC-A771-D21A0363F4B9}"/>
              </a:ext>
            </a:extLst>
          </p:cNvPr>
          <p:cNvSpPr txBox="1"/>
          <p:nvPr/>
        </p:nvSpPr>
        <p:spPr>
          <a:xfrm>
            <a:off x="9093168" y="1949222"/>
            <a:ext cx="196996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Gender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EE3BB-8D62-C3CC-6948-0925C37444D0}"/>
              </a:ext>
            </a:extLst>
          </p:cNvPr>
          <p:cNvSpPr txBox="1"/>
          <p:nvPr/>
        </p:nvSpPr>
        <p:spPr>
          <a:xfrm>
            <a:off x="9343015" y="4260504"/>
            <a:ext cx="1969969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Homegrown Econ Reform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3231C-9F29-8229-62B1-B51D013920CE}"/>
              </a:ext>
            </a:extLst>
          </p:cNvPr>
          <p:cNvSpPr txBox="1"/>
          <p:nvPr/>
        </p:nvSpPr>
        <p:spPr>
          <a:xfrm>
            <a:off x="7022298" y="4564065"/>
            <a:ext cx="1969969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IMF Policy Note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47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</TotalTime>
  <Words>1345</Words>
  <Application>Microsoft Office PowerPoint</Application>
  <PresentationFormat>Widescreen</PresentationFormat>
  <Paragraphs>210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Outline </vt:lpstr>
      <vt:lpstr>Over 21,000 ESPS data downloads since 2013</vt:lpstr>
      <vt:lpstr>ESPS data for official statistics and policy documents</vt:lpstr>
      <vt:lpstr>ESPS data for sector-specific project design: Education</vt:lpstr>
      <vt:lpstr>ESPS data for sector-specific project design: WASH</vt:lpstr>
      <vt:lpstr>ESPS data for sector-specific project design: WASH (2)</vt:lpstr>
      <vt:lpstr>ESPS data for sector-specific program evaluation: Agriculture</vt:lpstr>
      <vt:lpstr>ESPS data for sector-specific and economy-wide studies</vt:lpstr>
      <vt:lpstr>ESPS data for research: 560+ publications</vt:lpstr>
      <vt:lpstr>Selected findings from assessments and policy research outputs</vt:lpstr>
      <vt:lpstr>Selected findings from policy research outputs</vt:lpstr>
      <vt:lpstr>Key takeaways</vt:lpstr>
      <vt:lpstr>Stay connected with LSMS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Ethiopian Statistics Service &amp; LSMS, World Bank   Joint Program Review Meeting 29 August -2 September 2022 Rome, Italy  The LSMS-ISA Project</dc:title>
  <dc:creator>Alemayehu A. Ambel</dc:creator>
  <cp:lastModifiedBy>Alemayehu A. Ambel</cp:lastModifiedBy>
  <cp:revision>2</cp:revision>
  <dcterms:created xsi:type="dcterms:W3CDTF">2022-08-24T10:29:30Z</dcterms:created>
  <dcterms:modified xsi:type="dcterms:W3CDTF">2024-02-01T19:17:57Z</dcterms:modified>
</cp:coreProperties>
</file>